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494" r:id="rId3"/>
    <p:sldId id="368" r:id="rId4"/>
    <p:sldId id="665" r:id="rId5"/>
    <p:sldId id="366" r:id="rId6"/>
    <p:sldId id="683" r:id="rId7"/>
    <p:sldId id="576" r:id="rId8"/>
    <p:sldId id="577" r:id="rId9"/>
    <p:sldId id="668" r:id="rId10"/>
    <p:sldId id="669" r:id="rId11"/>
    <p:sldId id="673" r:id="rId12"/>
    <p:sldId id="674" r:id="rId13"/>
    <p:sldId id="675" r:id="rId14"/>
    <p:sldId id="677" r:id="rId15"/>
    <p:sldId id="678" r:id="rId16"/>
    <p:sldId id="680" r:id="rId17"/>
    <p:sldId id="682" r:id="rId18"/>
    <p:sldId id="684" r:id="rId19"/>
    <p:sldId id="679" r:id="rId20"/>
    <p:sldId id="666" r:id="rId21"/>
    <p:sldId id="685" r:id="rId22"/>
    <p:sldId id="686" r:id="rId23"/>
    <p:sldId id="707" r:id="rId24"/>
    <p:sldId id="711" r:id="rId25"/>
    <p:sldId id="687" r:id="rId26"/>
    <p:sldId id="717" r:id="rId27"/>
    <p:sldId id="718" r:id="rId28"/>
    <p:sldId id="712" r:id="rId29"/>
    <p:sldId id="726" r:id="rId30"/>
    <p:sldId id="727" r:id="rId31"/>
    <p:sldId id="728" r:id="rId32"/>
    <p:sldId id="729" r:id="rId33"/>
    <p:sldId id="730" r:id="rId34"/>
    <p:sldId id="731" r:id="rId35"/>
    <p:sldId id="732" r:id="rId36"/>
    <p:sldId id="733" r:id="rId37"/>
    <p:sldId id="702" r:id="rId38"/>
    <p:sldId id="703" r:id="rId39"/>
    <p:sldId id="708" r:id="rId40"/>
    <p:sldId id="709" r:id="rId41"/>
    <p:sldId id="710" r:id="rId42"/>
    <p:sldId id="734" r:id="rId43"/>
    <p:sldId id="735" r:id="rId44"/>
    <p:sldId id="736" r:id="rId45"/>
    <p:sldId id="495" r:id="rId4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D60093"/>
    <a:srgbClr val="0000FF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08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2/9/2016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2/9/2016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2/9/2016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CMSC202</a:t>
            </a:r>
            <a:br>
              <a:rPr lang="en-US" altLang="en-US" dirty="0" smtClean="0"/>
            </a:br>
            <a:r>
              <a:rPr lang="en-US" altLang="en-US" dirty="0" smtClean="0"/>
              <a:t> Computer Science II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04 – </a:t>
            </a:r>
            <a:r>
              <a:rPr lang="en-US" altLang="en-US" sz="4000" smtClean="0"/>
              <a:t/>
            </a:r>
            <a:br>
              <a:rPr lang="en-US" altLang="en-US" sz="4000" smtClean="0"/>
            </a:br>
            <a:r>
              <a:rPr lang="en-US" altLang="en-US" smtClean="0"/>
              <a:t>Pointers</a:t>
            </a:r>
            <a:endParaRPr lang="en-US" altLang="en-US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19337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Dr.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523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Chris Marron at UMBC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Addresses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variable in a program is stored somewhere in the computer’s </a:t>
            </a:r>
            <a:r>
              <a:rPr lang="en-US" i="1" dirty="0" smtClean="0"/>
              <a:t>memory</a:t>
            </a:r>
          </a:p>
          <a:p>
            <a:pPr lvl="1"/>
            <a:r>
              <a:rPr lang="en-US" dirty="0" smtClean="0"/>
              <a:t>This location is called the address</a:t>
            </a:r>
            <a:endParaRPr lang="en-US" dirty="0"/>
          </a:p>
          <a:p>
            <a:pPr lvl="1"/>
            <a:r>
              <a:rPr lang="en-US" dirty="0" smtClean="0"/>
              <a:t>All variables have a unique address</a:t>
            </a:r>
          </a:p>
          <a:p>
            <a:pPr lvl="3"/>
            <a:endParaRPr lang="en-US" dirty="0"/>
          </a:p>
          <a:p>
            <a:r>
              <a:rPr lang="en-US" dirty="0" smtClean="0"/>
              <a:t>Addresses are normally expressed in hex: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0xFF00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0x70BF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0x659B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935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Addresses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array also has an address</a:t>
            </a:r>
          </a:p>
          <a:p>
            <a:pPr lvl="1"/>
            <a:r>
              <a:rPr lang="en-US" dirty="0" smtClean="0"/>
              <a:t>The location of the first element of the array</a:t>
            </a:r>
          </a:p>
          <a:p>
            <a:pPr lvl="4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terry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[6] =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We’ll discuss arrays more later today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5" name="Picture 4" descr="imgpoin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401770"/>
            <a:ext cx="4876800" cy="1862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280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happens when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is called?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(age);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u="sng" dirty="0" smtClean="0"/>
              <a:t>value</a:t>
            </a:r>
            <a:r>
              <a:rPr lang="en-US" dirty="0" smtClean="0"/>
              <a:t>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dirty="0" smtClean="0"/>
              <a:t> is passed in, and stored in another variable called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What is the </a:t>
            </a:r>
            <a:r>
              <a:rPr lang="en-US" i="1" dirty="0" smtClean="0"/>
              <a:t>scope</a:t>
            </a:r>
            <a:r>
              <a:rPr lang="en-US" dirty="0" smtClean="0"/>
              <a:t> of each of these variables?</a:t>
            </a:r>
          </a:p>
          <a:p>
            <a:pPr lvl="1"/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dirty="0" smtClean="0"/>
              <a:t> is in the scope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 smtClean="0"/>
              <a:t> is in the scope of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832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blue box represents scope</a:t>
            </a:r>
          </a:p>
          <a:p>
            <a:r>
              <a:rPr lang="en-US" dirty="0" smtClean="0"/>
              <a:t>The “house” shape is a variable’s </a:t>
            </a:r>
            <a:br>
              <a:rPr lang="en-US" dirty="0" smtClean="0"/>
            </a:br>
            <a:r>
              <a:rPr lang="en-US" dirty="0" smtClean="0"/>
              <a:t>name, address, and value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193800" y="3163888"/>
            <a:ext cx="3022600" cy="31924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Calls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962149" y="3840163"/>
            <a:ext cx="1485901" cy="2286000"/>
            <a:chOff x="4686301" y="4230756"/>
            <a:chExt cx="1485901" cy="2286000"/>
          </a:xfrm>
        </p:grpSpPr>
        <p:sp>
          <p:nvSpPr>
            <p:cNvPr id="6" name="Rectangle 5"/>
            <p:cNvSpPr/>
            <p:nvPr/>
          </p:nvSpPr>
          <p:spPr bwMode="auto">
            <a:xfrm>
              <a:off x="4686301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>
                  <a:solidFill>
                    <a:prstClr val="black"/>
                  </a:solidFill>
                </a:rPr>
                <a:t>0x1000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686301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20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8" name="Isosceles Triangle 7"/>
            <p:cNvSpPr/>
            <p:nvPr/>
          </p:nvSpPr>
          <p:spPr bwMode="auto">
            <a:xfrm>
              <a:off x="4686302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age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11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calls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 smtClean="0"/>
              <a:t>The value is passed in, and stored in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4927600" y="3163888"/>
            <a:ext cx="3022600" cy="31924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93800" y="3163888"/>
            <a:ext cx="3022600" cy="31924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Calls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962149" y="3840163"/>
            <a:ext cx="1485901" cy="2286000"/>
            <a:chOff x="4686301" y="4230756"/>
            <a:chExt cx="1485901" cy="2286000"/>
          </a:xfrm>
        </p:grpSpPr>
        <p:sp>
          <p:nvSpPr>
            <p:cNvPr id="6" name="Rectangle 5"/>
            <p:cNvSpPr/>
            <p:nvPr/>
          </p:nvSpPr>
          <p:spPr bwMode="auto">
            <a:xfrm>
              <a:off x="4686301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>
                  <a:solidFill>
                    <a:prstClr val="black"/>
                  </a:solidFill>
                </a:rPr>
                <a:t>0x1000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686301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20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8" name="Isosceles Triangle 7"/>
            <p:cNvSpPr/>
            <p:nvPr/>
          </p:nvSpPr>
          <p:spPr bwMode="auto">
            <a:xfrm>
              <a:off x="4686302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age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695951" y="3840163"/>
            <a:ext cx="1485901" cy="2286000"/>
            <a:chOff x="6857999" y="4230756"/>
            <a:chExt cx="1485901" cy="2286000"/>
          </a:xfrm>
        </p:grpSpPr>
        <p:sp>
          <p:nvSpPr>
            <p:cNvPr id="10" name="Rectangle 9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>
                  <a:solidFill>
                    <a:prstClr val="black"/>
                  </a:solidFill>
                </a:rPr>
                <a:t>0x5286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num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 bwMode="auto">
          <a:xfrm>
            <a:off x="5695952" y="5364163"/>
            <a:ext cx="1485900" cy="76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prstClr val="black"/>
                </a:solidFill>
              </a:rPr>
              <a:t>20</a:t>
            </a:r>
            <a:endParaRPr lang="en-US" sz="2600" dirty="0">
              <a:solidFill>
                <a:prstClr val="black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167439" y="5484813"/>
            <a:ext cx="542925" cy="52070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13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 changes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 smtClean="0"/>
              <a:t>, what happens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dirty="0" smtClean="0"/>
              <a:t> variable?</a:t>
            </a:r>
          </a:p>
          <a:p>
            <a:pPr lvl="1"/>
            <a:r>
              <a:rPr lang="en-US" dirty="0" smtClean="0"/>
              <a:t>Nothing!</a:t>
            </a:r>
          </a:p>
          <a:p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4927600" y="3163888"/>
            <a:ext cx="3022600" cy="31924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93800" y="3163888"/>
            <a:ext cx="3022600" cy="31924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Calls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962149" y="3840163"/>
            <a:ext cx="1485901" cy="2286000"/>
            <a:chOff x="4686301" y="4230756"/>
            <a:chExt cx="1485901" cy="2286000"/>
          </a:xfrm>
        </p:grpSpPr>
        <p:sp>
          <p:nvSpPr>
            <p:cNvPr id="6" name="Rectangle 5"/>
            <p:cNvSpPr/>
            <p:nvPr/>
          </p:nvSpPr>
          <p:spPr bwMode="auto">
            <a:xfrm>
              <a:off x="4686301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>
                  <a:solidFill>
                    <a:prstClr val="black"/>
                  </a:solidFill>
                </a:rPr>
                <a:t>0x1000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686301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20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8" name="Isosceles Triangle 7"/>
            <p:cNvSpPr/>
            <p:nvPr/>
          </p:nvSpPr>
          <p:spPr bwMode="auto">
            <a:xfrm>
              <a:off x="4686302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age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695951" y="3840163"/>
            <a:ext cx="1485901" cy="2286000"/>
            <a:chOff x="6857999" y="4230756"/>
            <a:chExt cx="1485901" cy="2286000"/>
          </a:xfrm>
        </p:grpSpPr>
        <p:sp>
          <p:nvSpPr>
            <p:cNvPr id="10" name="Rectangle 9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>
                  <a:solidFill>
                    <a:prstClr val="black"/>
                  </a:solidFill>
                </a:rPr>
                <a:t>0x5286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20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num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 bwMode="auto">
          <a:xfrm>
            <a:off x="5695952" y="5364163"/>
            <a:ext cx="1485900" cy="76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prstClr val="black"/>
                </a:solidFill>
              </a:rPr>
              <a:t>21</a:t>
            </a:r>
            <a:endParaRPr lang="en-US" sz="2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update the value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By </a:t>
            </a:r>
            <a:r>
              <a:rPr lang="en-US" i="1" dirty="0" smtClean="0"/>
              <a:t>returning</a:t>
            </a:r>
            <a:r>
              <a:rPr lang="en-US" dirty="0" smtClean="0"/>
              <a:t> the new value and assigning it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27600" y="3163888"/>
            <a:ext cx="3022600" cy="31924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93800" y="3163888"/>
            <a:ext cx="3022600" cy="31924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Calls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962149" y="3840163"/>
            <a:ext cx="1485901" cy="2286000"/>
            <a:chOff x="4686301" y="4230756"/>
            <a:chExt cx="1485901" cy="2286000"/>
          </a:xfrm>
        </p:grpSpPr>
        <p:sp>
          <p:nvSpPr>
            <p:cNvPr id="6" name="Rectangle 5"/>
            <p:cNvSpPr/>
            <p:nvPr/>
          </p:nvSpPr>
          <p:spPr bwMode="auto">
            <a:xfrm>
              <a:off x="4686301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>
                  <a:solidFill>
                    <a:prstClr val="black"/>
                  </a:solidFill>
                </a:rPr>
                <a:t>0x1000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686301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20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8" name="Isosceles Triangle 7"/>
            <p:cNvSpPr/>
            <p:nvPr/>
          </p:nvSpPr>
          <p:spPr bwMode="auto">
            <a:xfrm>
              <a:off x="4686302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age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695951" y="3840163"/>
            <a:ext cx="1485901" cy="2286000"/>
            <a:chOff x="6857999" y="4230756"/>
            <a:chExt cx="1485901" cy="2286000"/>
          </a:xfrm>
        </p:grpSpPr>
        <p:sp>
          <p:nvSpPr>
            <p:cNvPr id="10" name="Rectangle 9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>
                  <a:solidFill>
                    <a:prstClr val="black"/>
                  </a:solidFill>
                </a:rPr>
                <a:t>0x5286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21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num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7" name="Oval 16"/>
          <p:cNvSpPr/>
          <p:nvPr/>
        </p:nvSpPr>
        <p:spPr>
          <a:xfrm>
            <a:off x="6167439" y="5484813"/>
            <a:ext cx="542925" cy="5207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962149" y="5364163"/>
            <a:ext cx="1485900" cy="76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prstClr val="black"/>
                </a:solidFill>
              </a:rPr>
              <a:t>21</a:t>
            </a:r>
            <a:endParaRPr lang="en-US" sz="2600" dirty="0">
              <a:solidFill>
                <a:prstClr val="black"/>
              </a:solidFill>
            </a:endParaRPr>
          </a:p>
        </p:txBody>
      </p:sp>
      <p:cxnSp>
        <p:nvCxnSpPr>
          <p:cNvPr id="21" name="Straight Arrow Connector 20"/>
          <p:cNvCxnSpPr>
            <a:stCxn id="17" idx="2"/>
          </p:cNvCxnSpPr>
          <p:nvPr/>
        </p:nvCxnSpPr>
        <p:spPr>
          <a:xfrm flipH="1">
            <a:off x="3022601" y="5745163"/>
            <a:ext cx="3144838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99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happens when the function returns?</a:t>
            </a:r>
          </a:p>
          <a:p>
            <a:pPr lvl="1"/>
            <a:r>
              <a:rPr lang="en-US" dirty="0" smtClean="0"/>
              <a:t>The function is over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and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are “out of scope”</a:t>
            </a:r>
          </a:p>
          <a:p>
            <a:pPr lvl="1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927600" y="3163888"/>
            <a:ext cx="3022600" cy="31924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93800" y="3163888"/>
            <a:ext cx="3022600" cy="31924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Calls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962149" y="3840163"/>
            <a:ext cx="1485901" cy="2286000"/>
            <a:chOff x="4686301" y="4230756"/>
            <a:chExt cx="1485901" cy="2286000"/>
          </a:xfrm>
        </p:grpSpPr>
        <p:sp>
          <p:nvSpPr>
            <p:cNvPr id="6" name="Rectangle 5"/>
            <p:cNvSpPr/>
            <p:nvPr/>
          </p:nvSpPr>
          <p:spPr bwMode="auto">
            <a:xfrm>
              <a:off x="4686301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>
                  <a:solidFill>
                    <a:prstClr val="black"/>
                  </a:solidFill>
                </a:rPr>
                <a:t>0x1000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686301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21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8" name="Isosceles Triangle 7"/>
            <p:cNvSpPr/>
            <p:nvPr/>
          </p:nvSpPr>
          <p:spPr bwMode="auto">
            <a:xfrm>
              <a:off x="4686302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age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695951" y="3840163"/>
            <a:ext cx="1485901" cy="2286000"/>
            <a:chOff x="6857999" y="4230756"/>
            <a:chExt cx="1485901" cy="2286000"/>
          </a:xfrm>
        </p:grpSpPr>
        <p:sp>
          <p:nvSpPr>
            <p:cNvPr id="10" name="Rectangle 9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>
                  <a:solidFill>
                    <a:prstClr val="black"/>
                  </a:solidFill>
                </a:rPr>
                <a:t>0x5286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21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num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4673600" y="2997200"/>
            <a:ext cx="3670300" cy="3492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5695950" y="4379119"/>
            <a:ext cx="14859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prstClr val="black"/>
                </a:solidFill>
              </a:rPr>
              <a:t>And are no longer available to us!</a:t>
            </a:r>
            <a:endParaRPr lang="en-US" sz="2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20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Pointer Introduction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4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pointer is a variable whose value is an address to somewhere in memory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  is 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&lt;&lt; x &lt;&lt;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ptr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"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&lt;&lt;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will print out something like: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is 37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0x7ffedcaba5c4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354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C++ Functions</a:t>
            </a:r>
          </a:p>
          <a:p>
            <a:pPr lvl="1"/>
            <a:r>
              <a:rPr lang="en-US" sz="2800" dirty="0" smtClean="0"/>
              <a:t>Parts of a function:</a:t>
            </a:r>
          </a:p>
          <a:p>
            <a:pPr lvl="2"/>
            <a:r>
              <a:rPr lang="en-US" sz="2800" dirty="0" smtClean="0"/>
              <a:t>Prototype</a:t>
            </a:r>
          </a:p>
          <a:p>
            <a:pPr lvl="2"/>
            <a:r>
              <a:rPr lang="en-US" sz="2800" dirty="0" smtClean="0"/>
              <a:t>Definition</a:t>
            </a:r>
          </a:p>
          <a:p>
            <a:pPr lvl="2"/>
            <a:r>
              <a:rPr lang="en-US" sz="2800" dirty="0" smtClean="0"/>
              <a:t>Call</a:t>
            </a:r>
          </a:p>
          <a:p>
            <a:r>
              <a:rPr lang="en-US" sz="3200" dirty="0" smtClean="0"/>
              <a:t>Arrays</a:t>
            </a:r>
          </a:p>
          <a:p>
            <a:pPr lvl="1"/>
            <a:r>
              <a:rPr lang="en-US" sz="2800" dirty="0" smtClean="0"/>
              <a:t>Declaration</a:t>
            </a:r>
          </a:p>
          <a:p>
            <a:pPr lvl="1"/>
            <a:r>
              <a:rPr lang="en-US" dirty="0" smtClean="0"/>
              <a:t>Initialization</a:t>
            </a:r>
          </a:p>
          <a:p>
            <a:r>
              <a:rPr lang="en-US" sz="3200" dirty="0" smtClean="0"/>
              <a:t>Passing arrays to function</a:t>
            </a:r>
          </a:p>
          <a:p>
            <a:pPr lvl="1"/>
            <a:endParaRPr lang="en-US" sz="3200" dirty="0" smtClean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621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Pointers are incredibly useful to programmers!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Allow functions to </a:t>
            </a:r>
          </a:p>
          <a:p>
            <a:pPr lvl="1"/>
            <a:r>
              <a:rPr lang="en-US" dirty="0" smtClean="0"/>
              <a:t>Modify multiple arguments</a:t>
            </a:r>
          </a:p>
          <a:p>
            <a:pPr lvl="1"/>
            <a:r>
              <a:rPr lang="en-US" dirty="0" smtClean="0"/>
              <a:t>Use and modify arrays as arguments</a:t>
            </a:r>
          </a:p>
          <a:p>
            <a:r>
              <a:rPr lang="en-US" dirty="0" smtClean="0"/>
              <a:t>Programs can be made more efficient</a:t>
            </a:r>
          </a:p>
          <a:p>
            <a:r>
              <a:rPr lang="en-US" dirty="0" smtClean="0"/>
              <a:t>Dynamic objects can be used</a:t>
            </a:r>
          </a:p>
          <a:p>
            <a:pPr lvl="1"/>
            <a:r>
              <a:rPr lang="en-US" dirty="0" smtClean="0"/>
              <a:t>We’ll discuss this later in the semester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958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Pointers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pointer is just like any regular variable</a:t>
            </a:r>
          </a:p>
          <a:p>
            <a:pPr lvl="1"/>
            <a:r>
              <a:rPr lang="en-US" sz="3200" dirty="0" smtClean="0"/>
              <a:t>It must have a type</a:t>
            </a:r>
          </a:p>
          <a:p>
            <a:pPr lvl="1"/>
            <a:r>
              <a:rPr lang="en-US" sz="3200" dirty="0" smtClean="0"/>
              <a:t>It must have a name</a:t>
            </a:r>
          </a:p>
          <a:p>
            <a:pPr lvl="1"/>
            <a:r>
              <a:rPr lang="en-US" sz="3200" dirty="0" smtClean="0"/>
              <a:t>It must contain a value</a:t>
            </a:r>
          </a:p>
          <a:p>
            <a:pPr lvl="3"/>
            <a:endParaRPr lang="en-US" dirty="0"/>
          </a:p>
          <a:p>
            <a:r>
              <a:rPr lang="en-US" dirty="0" smtClean="0"/>
              <a:t>To tell the compiler we’re creating a pointer, we need to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dirty="0" smtClean="0"/>
              <a:t> in the declaration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myPtr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330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Declarations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of the following are valid declarations: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myPtr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myPtr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myPtr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dirty="0"/>
          </a:p>
          <a:p>
            <a:pPr lvl="1"/>
            <a:r>
              <a:rPr lang="en-US" dirty="0" smtClean="0"/>
              <a:t>Even this is valid (but don’t do this):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myPtr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spacing and location of the star (“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dirty="0" smtClean="0"/>
              <a:t>”) don’t matter to the compiler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22900" y="2171700"/>
            <a:ext cx="227734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is the most common way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>
            <a:stCxn id="5" idx="1"/>
          </p:cNvCxnSpPr>
          <p:nvPr/>
        </p:nvCxnSpPr>
        <p:spPr>
          <a:xfrm flipH="1" flipV="1">
            <a:off x="3467101" y="2171700"/>
            <a:ext cx="1955799" cy="41549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53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Declarations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Since position doesn’t matter, why use this?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myPtr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What does this code do?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myPtr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yourPtr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ourPtr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lvl="1"/>
            <a:r>
              <a:rPr lang="en-US" dirty="0" smtClean="0"/>
              <a:t>It creates one pointer and two </a:t>
            </a:r>
            <a:r>
              <a:rPr lang="en-US" u="sng" dirty="0" smtClean="0"/>
              <a:t>integers</a:t>
            </a:r>
            <a:r>
              <a:rPr lang="en-US" dirty="0" smtClean="0"/>
              <a:t>!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What does this code do?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myPtr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yourPtr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ourPtr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dirty="0"/>
          </a:p>
          <a:p>
            <a:pPr lvl="1"/>
            <a:r>
              <a:rPr lang="en-US" dirty="0" smtClean="0"/>
              <a:t>It creates three integers!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379878" y="3294477"/>
            <a:ext cx="103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79878" y="5294591"/>
            <a:ext cx="103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9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Pointers and “Regular”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we said earlier, pointers are just variables</a:t>
            </a:r>
          </a:p>
          <a:p>
            <a:pPr lvl="1"/>
            <a:r>
              <a:rPr lang="en-US" dirty="0" smtClean="0"/>
              <a:t>Instead of storing an </a:t>
            </a:r>
            <a:r>
              <a:rPr lang="en-US" dirty="0" err="1" smtClean="0"/>
              <a:t>int</a:t>
            </a:r>
            <a:r>
              <a:rPr lang="en-US" dirty="0" smtClean="0"/>
              <a:t> or a float or a char, </a:t>
            </a:r>
            <a:br>
              <a:rPr lang="en-US" dirty="0" smtClean="0"/>
            </a:br>
            <a:r>
              <a:rPr lang="en-US" dirty="0" smtClean="0"/>
              <a:t>they store an address in memory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17538" y="5592763"/>
            <a:ext cx="3168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“regular” variable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458913" y="3306763"/>
            <a:ext cx="1485901" cy="2286000"/>
            <a:chOff x="6857999" y="4230756"/>
            <a:chExt cx="1485901" cy="2286000"/>
          </a:xfrm>
        </p:grpSpPr>
        <p:sp>
          <p:nvSpPr>
            <p:cNvPr id="6" name="Rectangle 5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>
                  <a:solidFill>
                    <a:prstClr val="black"/>
                  </a:solidFill>
                </a:rPr>
                <a:t>0x5286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20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8" name="Isosceles Triangle 7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num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944813" y="5011708"/>
            <a:ext cx="111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value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944813" y="4249708"/>
            <a:ext cx="111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address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056187" y="3306763"/>
            <a:ext cx="1485901" cy="2286000"/>
            <a:chOff x="6857999" y="4230756"/>
            <a:chExt cx="1485901" cy="22860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0x560B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0xFF8A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ptr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542088" y="5011708"/>
            <a:ext cx="111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value</a:t>
            </a:r>
            <a:endParaRPr lang="en-US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542088" y="4249708"/>
            <a:ext cx="111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address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14813" y="5592763"/>
            <a:ext cx="3168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pointer variable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32688" y="5021273"/>
            <a:ext cx="1281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(where it points in memory)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7532688" y="3634155"/>
            <a:ext cx="1281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(where it lives in memory)</a:t>
            </a:r>
          </a:p>
        </p:txBody>
      </p:sp>
    </p:spTree>
    <p:extLst>
      <p:ext uri="{BB962C8B-B14F-4D97-AF65-F5344CB8AC3E}">
        <p14:creationId xmlns:p14="http://schemas.microsoft.com/office/powerpoint/2010/main" val="14988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0" grpId="0"/>
      <p:bldP spid="16" grpId="0"/>
      <p:bldP spid="17" grpId="0"/>
      <p:bldP spid="18" grpId="0"/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Value to a Pointer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value of a pointer is always an ???</a:t>
            </a:r>
          </a:p>
          <a:p>
            <a:pPr marL="1371600" lvl="3" indent="0">
              <a:buNone/>
            </a:pPr>
            <a:endParaRPr lang="en-US" dirty="0" smtClean="0"/>
          </a:p>
          <a:p>
            <a:r>
              <a:rPr lang="en-US" dirty="0" smtClean="0"/>
              <a:t>To get the address of any variable, we use </a:t>
            </a:r>
            <a:br>
              <a:rPr lang="en-US" dirty="0" smtClean="0"/>
            </a:br>
            <a:r>
              <a:rPr lang="en-US" dirty="0" smtClean="0"/>
              <a:t>an ampersand (“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 smtClean="0"/>
              <a:t>”)</a:t>
            </a:r>
          </a:p>
          <a:p>
            <a:pPr lvl="3"/>
            <a:endParaRPr lang="en-US" dirty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= 5;</a:t>
            </a:r>
            <a:endParaRPr lang="en-US" altLang="en-US" b="1" dirty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b="1" dirty="0" err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altLang="en-US" b="1" dirty="0" err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b="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"points to" x</a:t>
            </a:r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= &amp;x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en-US" altLang="en-US" b="1" dirty="0">
              <a:latin typeface="Courier New" pitchFamily="49" charset="0"/>
              <a:cs typeface="Courier New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6565900" y="1436147"/>
            <a:ext cx="1727200" cy="53235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</a:rPr>
              <a:t>address</a:t>
            </a:r>
          </a:p>
        </p:txBody>
      </p:sp>
    </p:spTree>
    <p:extLst>
      <p:ext uri="{BB962C8B-B14F-4D97-AF65-F5344CB8AC3E}">
        <p14:creationId xmlns:p14="http://schemas.microsoft.com/office/powerpoint/2010/main" val="383341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to a Pointer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of these are valid assignments: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= 5;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ptr1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= &amp;x;</a:t>
            </a:r>
          </a:p>
          <a:p>
            <a:pPr marL="457200" lvl="1" indent="0"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ptr2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ptr2 = &amp;x;</a:t>
            </a:r>
          </a:p>
          <a:p>
            <a:pPr marL="457200" lvl="1" indent="0"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ptr3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ptr1;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34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to a Pointer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686800" cy="4742531"/>
          </a:xfrm>
        </p:spPr>
        <p:txBody>
          <a:bodyPr/>
          <a:lstStyle/>
          <a:p>
            <a:r>
              <a:rPr lang="en-US" dirty="0" smtClean="0"/>
              <a:t>This is not a valid assignment – why?</a:t>
            </a:r>
          </a:p>
          <a:p>
            <a:pPr marL="457200" lvl="1" indent="0"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= 5;</a:t>
            </a:r>
          </a:p>
          <a:p>
            <a:pPr marL="457200" lvl="1" indent="0"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char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ptr4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= &amp;x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/>
              <a:t>Pointer type </a:t>
            </a:r>
            <a:r>
              <a:rPr lang="en-US" u="sng" dirty="0"/>
              <a:t>must</a:t>
            </a:r>
            <a:r>
              <a:rPr lang="en-US" dirty="0"/>
              <a:t> match the type of the variable whose </a:t>
            </a:r>
            <a:r>
              <a:rPr lang="en-US" dirty="0" smtClean="0"/>
              <a:t>address it stores</a:t>
            </a:r>
          </a:p>
          <a:p>
            <a:r>
              <a:rPr lang="en-US" dirty="0" smtClean="0"/>
              <a:t>Compiler will give you an error: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cannot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convert ‘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*’ to ‘char*’ in initialization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307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assign a value to a pointer, we are telling it where in memory to point to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create both variables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assign values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5.6;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&amp;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0" name="Circular Arrow 19"/>
          <p:cNvSpPr/>
          <p:nvPr/>
        </p:nvSpPr>
        <p:spPr>
          <a:xfrm rot="5400000">
            <a:off x="6025619" y="3502291"/>
            <a:ext cx="3415769" cy="2571751"/>
          </a:xfrm>
          <a:prstGeom prst="circular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Pointers “Point”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6474618" y="2410360"/>
            <a:ext cx="1258887" cy="1936748"/>
            <a:chOff x="6857999" y="4230756"/>
            <a:chExt cx="1485901" cy="2286000"/>
          </a:xfrm>
        </p:grpSpPr>
        <p:sp>
          <p:nvSpPr>
            <p:cNvPr id="6" name="Rectangle 5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0xBB08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 smtClean="0">
                  <a:solidFill>
                    <a:prstClr val="black"/>
                  </a:solidFill>
                </a:rPr>
                <a:t>garbage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8" name="Isosceles Triangle 7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val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474616" y="4559302"/>
            <a:ext cx="1258887" cy="1936748"/>
            <a:chOff x="6857999" y="4230756"/>
            <a:chExt cx="1485901" cy="2286000"/>
          </a:xfrm>
        </p:grpSpPr>
        <p:sp>
          <p:nvSpPr>
            <p:cNvPr id="10" name="Rectangle 9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0x564F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 smtClean="0">
                  <a:solidFill>
                    <a:prstClr val="black"/>
                  </a:solidFill>
                </a:rPr>
                <a:t>garbage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ptr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5" name="Rectangle 14"/>
          <p:cNvSpPr/>
          <p:nvPr/>
        </p:nvSpPr>
        <p:spPr bwMode="auto">
          <a:xfrm>
            <a:off x="6474619" y="3701526"/>
            <a:ext cx="1258886" cy="6455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prstClr val="black"/>
                </a:solidFill>
              </a:rPr>
              <a:t>5.6</a:t>
            </a:r>
            <a:endParaRPr lang="en-US" sz="26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474616" y="5850468"/>
            <a:ext cx="1258886" cy="6455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prstClr val="black"/>
                </a:solidFill>
              </a:rPr>
              <a:t>0xBB08</a:t>
            </a:r>
            <a:endParaRPr lang="en-US" sz="2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50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5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Asterisk and the Ampersand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16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9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The Ampersand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686800" cy="4742531"/>
          </a:xfrm>
        </p:spPr>
        <p:txBody>
          <a:bodyPr/>
          <a:lstStyle/>
          <a:p>
            <a:r>
              <a:rPr lang="en-US" dirty="0" smtClean="0"/>
              <a:t>The ampersand</a:t>
            </a:r>
          </a:p>
          <a:p>
            <a:pPr lvl="1"/>
            <a:r>
              <a:rPr lang="en-US" sz="3200" dirty="0" smtClean="0"/>
              <a:t>Returns the address of a variable</a:t>
            </a:r>
          </a:p>
          <a:p>
            <a:pPr lvl="1"/>
            <a:r>
              <a:rPr lang="en-US" sz="3200" dirty="0" smtClean="0"/>
              <a:t>Must be placed in front of the variable name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b="1" dirty="0" smtClean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= 5;</a:t>
            </a:r>
            <a:endParaRPr lang="en-US" altLang="en-US" b="1" dirty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b="1" dirty="0" err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varPtr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= &amp;x;</a:t>
            </a:r>
            <a:endParaRPr lang="en-US" altLang="en-US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= 7;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varPtr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= &amp;y;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68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Asterisk (or “Star”)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star symbol (“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dirty="0" smtClean="0"/>
              <a:t>”) has two purposes when working with pointers</a:t>
            </a:r>
          </a:p>
          <a:p>
            <a:pPr lvl="3"/>
            <a:endParaRPr lang="en-US" dirty="0"/>
          </a:p>
          <a:p>
            <a:r>
              <a:rPr lang="en-US" dirty="0" smtClean="0"/>
              <a:t>The first purpose is to tell the compiler </a:t>
            </a:r>
            <a:br>
              <a:rPr lang="en-US" dirty="0" smtClean="0"/>
            </a:br>
            <a:r>
              <a:rPr lang="en-US" dirty="0" smtClean="0"/>
              <a:t>that the variable will store an address</a:t>
            </a:r>
          </a:p>
          <a:p>
            <a:pPr lvl="1"/>
            <a:r>
              <a:rPr lang="en-US" dirty="0" smtClean="0"/>
              <a:t>In other words, “declaring a pointer”</a:t>
            </a:r>
          </a:p>
          <a:p>
            <a:pPr marL="457200" lvl="1" indent="0">
              <a:buNone/>
            </a:pPr>
            <a:endParaRPr lang="en-US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varPtr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&amp;x;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fxnName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fltPtr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821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Asterisk (or “Star”)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07400" cy="4742531"/>
          </a:xfrm>
        </p:spPr>
        <p:txBody>
          <a:bodyPr/>
          <a:lstStyle/>
          <a:p>
            <a:r>
              <a:rPr lang="en-US" dirty="0" smtClean="0"/>
              <a:t>The second purpose is to </a:t>
            </a:r>
            <a:r>
              <a:rPr lang="en-US" i="1" dirty="0" smtClean="0"/>
              <a:t>dereference</a:t>
            </a:r>
            <a:r>
              <a:rPr lang="en-US" dirty="0" smtClean="0"/>
              <a:t> a pointer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Dereferencing a pointer means the compiler</a:t>
            </a:r>
          </a:p>
          <a:p>
            <a:pPr lvl="1"/>
            <a:r>
              <a:rPr lang="en-US" dirty="0" smtClean="0"/>
              <a:t>Looks at the address stored in the pointer</a:t>
            </a:r>
          </a:p>
          <a:p>
            <a:pPr lvl="1"/>
            <a:r>
              <a:rPr lang="en-US" dirty="0" smtClean="0"/>
              <a:t>Goes to that address in memory</a:t>
            </a:r>
          </a:p>
          <a:p>
            <a:pPr lvl="1"/>
            <a:r>
              <a:rPr lang="en-US" dirty="0" smtClean="0"/>
              <a:t>Looks at the value stored at that address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5458618" y="4559302"/>
            <a:ext cx="1258887" cy="1936748"/>
            <a:chOff x="6857999" y="4230756"/>
            <a:chExt cx="1485901" cy="2286000"/>
          </a:xfrm>
        </p:grpSpPr>
        <p:sp>
          <p:nvSpPr>
            <p:cNvPr id="6" name="Rectangle 5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0xBB08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5.6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8" name="Isosceles Triangle 7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val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961356" y="4559302"/>
            <a:ext cx="1258887" cy="1936748"/>
            <a:chOff x="6857999" y="4230756"/>
            <a:chExt cx="1485901" cy="2286000"/>
          </a:xfrm>
        </p:grpSpPr>
        <p:sp>
          <p:nvSpPr>
            <p:cNvPr id="10" name="Rectangle 9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0x564F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0xBB08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ptr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3" name="Oval 12"/>
          <p:cNvSpPr/>
          <p:nvPr/>
        </p:nvSpPr>
        <p:spPr>
          <a:xfrm>
            <a:off x="1989607" y="5942533"/>
            <a:ext cx="120238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843757" y="5284801"/>
            <a:ext cx="1117600" cy="1131332"/>
            <a:chOff x="2944813" y="4249708"/>
            <a:chExt cx="1117600" cy="1131332"/>
          </a:xfrm>
        </p:grpSpPr>
        <p:sp>
          <p:nvSpPr>
            <p:cNvPr id="14" name="TextBox 13"/>
            <p:cNvSpPr txBox="1"/>
            <p:nvPr/>
          </p:nvSpPr>
          <p:spPr>
            <a:xfrm>
              <a:off x="2944813" y="5011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smtClean="0"/>
                <a:t>value</a:t>
              </a:r>
              <a:endParaRPr lang="en-US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944813" y="4249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smtClean="0"/>
                <a:t>address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7504" y="5284802"/>
            <a:ext cx="1117600" cy="1131332"/>
            <a:chOff x="2944813" y="4249708"/>
            <a:chExt cx="1117600" cy="1131332"/>
          </a:xfrm>
        </p:grpSpPr>
        <p:sp>
          <p:nvSpPr>
            <p:cNvPr id="18" name="TextBox 17"/>
            <p:cNvSpPr txBox="1"/>
            <p:nvPr/>
          </p:nvSpPr>
          <p:spPr>
            <a:xfrm>
              <a:off x="2944813" y="5011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value</a:t>
              </a:r>
              <a:endParaRPr lang="en-US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944813" y="4249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address</a:t>
              </a:r>
            </a:p>
          </p:txBody>
        </p:sp>
      </p:grpSp>
      <p:cxnSp>
        <p:nvCxnSpPr>
          <p:cNvPr id="20" name="Straight Arrow Connector 19"/>
          <p:cNvCxnSpPr>
            <a:stCxn id="11" idx="3"/>
            <a:endCxn id="6" idx="1"/>
          </p:cNvCxnSpPr>
          <p:nvPr/>
        </p:nvCxnSpPr>
        <p:spPr>
          <a:xfrm flipV="1">
            <a:off x="3220242" y="5527677"/>
            <a:ext cx="2238376" cy="6455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5817980" y="5969451"/>
            <a:ext cx="540164" cy="46144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Dereferencing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we do at that point depends on why the pointer is being dereferenced</a:t>
            </a:r>
          </a:p>
          <a:p>
            <a:pPr lvl="3"/>
            <a:endParaRPr lang="en-US" dirty="0"/>
          </a:p>
          <a:p>
            <a:r>
              <a:rPr lang="en-US" dirty="0" smtClean="0"/>
              <a:t>A dereference can be in three “places”</a:t>
            </a:r>
          </a:p>
          <a:p>
            <a:pPr lvl="1"/>
            <a:r>
              <a:rPr lang="en-US" dirty="0" smtClean="0"/>
              <a:t>On the </a:t>
            </a:r>
            <a:r>
              <a:rPr lang="en-US" u="sng" dirty="0" smtClean="0"/>
              <a:t>left hand side</a:t>
            </a:r>
            <a:r>
              <a:rPr lang="en-US" dirty="0" smtClean="0"/>
              <a:t> of the assignment operator</a:t>
            </a:r>
          </a:p>
          <a:p>
            <a:pPr lvl="1"/>
            <a:r>
              <a:rPr lang="en-US" dirty="0" smtClean="0"/>
              <a:t>On the </a:t>
            </a:r>
            <a:r>
              <a:rPr lang="en-US" u="sng" dirty="0" smtClean="0"/>
              <a:t>right hand side</a:t>
            </a:r>
            <a:r>
              <a:rPr lang="en-US" dirty="0" smtClean="0"/>
              <a:t> of the assignment operator</a:t>
            </a:r>
          </a:p>
          <a:p>
            <a:pPr lvl="1"/>
            <a:r>
              <a:rPr lang="en-US" dirty="0" smtClean="0"/>
              <a:t>In an expression </a:t>
            </a:r>
            <a:r>
              <a:rPr lang="en-US" u="sng" dirty="0" smtClean="0"/>
              <a:t>without</a:t>
            </a:r>
            <a:r>
              <a:rPr lang="en-US" dirty="0" smtClean="0"/>
              <a:t> an assignment operator</a:t>
            </a:r>
          </a:p>
          <a:p>
            <a:pPr lvl="2"/>
            <a:r>
              <a:rPr lang="en-US" sz="2800" dirty="0" smtClean="0"/>
              <a:t>For example, a print statement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109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Dereferencing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val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ptr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Look at the value, but don’t change it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988102" y="2209226"/>
            <a:ext cx="336214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on the right hand side of the 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Left Brace 5"/>
          <p:cNvSpPr/>
          <p:nvPr/>
        </p:nvSpPr>
        <p:spPr>
          <a:xfrm rot="16200000">
            <a:off x="3457936" y="1501559"/>
            <a:ext cx="422481" cy="992852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691188" y="4105304"/>
            <a:ext cx="1258887" cy="1936748"/>
            <a:chOff x="6857999" y="4230756"/>
            <a:chExt cx="1485901" cy="2286000"/>
          </a:xfrm>
        </p:grpSpPr>
        <p:sp>
          <p:nvSpPr>
            <p:cNvPr id="9" name="Rectangle 8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0xBB08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17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val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93926" y="4105304"/>
            <a:ext cx="1258887" cy="1936748"/>
            <a:chOff x="6857999" y="4230756"/>
            <a:chExt cx="1485901" cy="22860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0x564F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0xBB08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ptr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6" name="Oval 15"/>
          <p:cNvSpPr/>
          <p:nvPr/>
        </p:nvSpPr>
        <p:spPr>
          <a:xfrm>
            <a:off x="2222177" y="5488535"/>
            <a:ext cx="120238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076327" y="4830803"/>
            <a:ext cx="1117600" cy="1131332"/>
            <a:chOff x="2944813" y="4249708"/>
            <a:chExt cx="1117600" cy="1131332"/>
          </a:xfrm>
        </p:grpSpPr>
        <p:sp>
          <p:nvSpPr>
            <p:cNvPr id="18" name="TextBox 17"/>
            <p:cNvSpPr txBox="1"/>
            <p:nvPr/>
          </p:nvSpPr>
          <p:spPr>
            <a:xfrm>
              <a:off x="2944813" y="5011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smtClean="0"/>
                <a:t>value</a:t>
              </a:r>
              <a:endParaRPr lang="en-US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944813" y="4249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smtClean="0"/>
                <a:t>address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950074" y="4830804"/>
            <a:ext cx="1117600" cy="1131332"/>
            <a:chOff x="2944813" y="4249708"/>
            <a:chExt cx="1117600" cy="1131332"/>
          </a:xfrm>
        </p:grpSpPr>
        <p:sp>
          <p:nvSpPr>
            <p:cNvPr id="21" name="TextBox 20"/>
            <p:cNvSpPr txBox="1"/>
            <p:nvPr/>
          </p:nvSpPr>
          <p:spPr>
            <a:xfrm>
              <a:off x="2944813" y="5011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value</a:t>
              </a:r>
              <a:endParaRPr 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944813" y="4249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address</a:t>
              </a:r>
            </a:p>
          </p:txBody>
        </p:sp>
      </p:grpSp>
      <p:cxnSp>
        <p:nvCxnSpPr>
          <p:cNvPr id="23" name="Straight Arrow Connector 22"/>
          <p:cNvCxnSpPr>
            <a:stCxn id="14" idx="3"/>
            <a:endCxn id="9" idx="1"/>
          </p:cNvCxnSpPr>
          <p:nvPr/>
        </p:nvCxnSpPr>
        <p:spPr>
          <a:xfrm flipV="1">
            <a:off x="3452812" y="5073679"/>
            <a:ext cx="2238376" cy="6455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6050549" y="5488536"/>
            <a:ext cx="54016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  <p:bldP spid="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Dereferencing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ptr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= 36;</a:t>
            </a:r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Access the variable and change its value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1103" y="2209226"/>
            <a:ext cx="336214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on the left hand side of the 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Left Brace 5"/>
          <p:cNvSpPr/>
          <p:nvPr/>
        </p:nvSpPr>
        <p:spPr>
          <a:xfrm rot="16200000">
            <a:off x="1280435" y="1501558"/>
            <a:ext cx="422481" cy="992852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691188" y="4105304"/>
            <a:ext cx="1258887" cy="1936748"/>
            <a:chOff x="6857999" y="4230756"/>
            <a:chExt cx="1485901" cy="2286000"/>
          </a:xfrm>
        </p:grpSpPr>
        <p:sp>
          <p:nvSpPr>
            <p:cNvPr id="9" name="Rectangle 8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0xBB08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17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val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93926" y="4105304"/>
            <a:ext cx="1258887" cy="1936748"/>
            <a:chOff x="6857999" y="4230756"/>
            <a:chExt cx="1485901" cy="22860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0x564F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0xBB08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ptr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6" name="Oval 15"/>
          <p:cNvSpPr/>
          <p:nvPr/>
        </p:nvSpPr>
        <p:spPr>
          <a:xfrm>
            <a:off x="2222177" y="5488535"/>
            <a:ext cx="120238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076327" y="4830803"/>
            <a:ext cx="1117600" cy="1131332"/>
            <a:chOff x="2944813" y="4249708"/>
            <a:chExt cx="1117600" cy="1131332"/>
          </a:xfrm>
        </p:grpSpPr>
        <p:sp>
          <p:nvSpPr>
            <p:cNvPr id="18" name="TextBox 17"/>
            <p:cNvSpPr txBox="1"/>
            <p:nvPr/>
          </p:nvSpPr>
          <p:spPr>
            <a:xfrm>
              <a:off x="2944813" y="5011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smtClean="0"/>
                <a:t>value</a:t>
              </a:r>
              <a:endParaRPr lang="en-US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944813" y="4249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smtClean="0"/>
                <a:t>address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950074" y="4830804"/>
            <a:ext cx="1117600" cy="1131332"/>
            <a:chOff x="2944813" y="4249708"/>
            <a:chExt cx="1117600" cy="1131332"/>
          </a:xfrm>
        </p:grpSpPr>
        <p:sp>
          <p:nvSpPr>
            <p:cNvPr id="21" name="TextBox 20"/>
            <p:cNvSpPr txBox="1"/>
            <p:nvPr/>
          </p:nvSpPr>
          <p:spPr>
            <a:xfrm>
              <a:off x="2944813" y="5011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value</a:t>
              </a:r>
              <a:endParaRPr 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944813" y="4249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address</a:t>
              </a:r>
            </a:p>
          </p:txBody>
        </p:sp>
      </p:grpSp>
      <p:cxnSp>
        <p:nvCxnSpPr>
          <p:cNvPr id="23" name="Straight Arrow Connector 22"/>
          <p:cNvCxnSpPr>
            <a:stCxn id="14" idx="3"/>
            <a:endCxn id="9" idx="1"/>
          </p:cNvCxnSpPr>
          <p:nvPr/>
        </p:nvCxnSpPr>
        <p:spPr>
          <a:xfrm flipV="1">
            <a:off x="3452812" y="5073679"/>
            <a:ext cx="2238376" cy="6455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 bwMode="auto">
          <a:xfrm>
            <a:off x="5691188" y="5396470"/>
            <a:ext cx="1258886" cy="6455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prstClr val="black"/>
                </a:solidFill>
              </a:rPr>
              <a:t>36</a:t>
            </a:r>
            <a:endParaRPr lang="en-US" sz="2600" dirty="0">
              <a:solidFill>
                <a:prstClr val="black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50550" y="5515453"/>
            <a:ext cx="540164" cy="46144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90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  <p:bldP spid="25" grpId="0" animBg="1"/>
      <p:bldP spid="2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Dereferencing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cout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&lt;&lt; </a:t>
            </a:r>
            <a:r>
              <a:rPr lang="en-US" altLang="en-US" b="1" dirty="0" smtClean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"Value stored is "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&lt;&lt; *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ptr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Look at the value, but don’t change it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909639" y="2209226"/>
            <a:ext cx="336214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 an expression without an 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Left Brace 5"/>
          <p:cNvSpPr/>
          <p:nvPr/>
        </p:nvSpPr>
        <p:spPr>
          <a:xfrm rot="16200000">
            <a:off x="7687037" y="1501559"/>
            <a:ext cx="422481" cy="992852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691188" y="4105304"/>
            <a:ext cx="1258887" cy="1936748"/>
            <a:chOff x="6857999" y="4230756"/>
            <a:chExt cx="1485901" cy="2286000"/>
          </a:xfrm>
        </p:grpSpPr>
        <p:sp>
          <p:nvSpPr>
            <p:cNvPr id="9" name="Rectangle 8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0xBB08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36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val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93926" y="4105304"/>
            <a:ext cx="1258887" cy="1936748"/>
            <a:chOff x="6857999" y="4230756"/>
            <a:chExt cx="1485901" cy="22860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6857999" y="4992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0x564F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6857999" y="5754756"/>
              <a:ext cx="1485900" cy="762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smtClean="0">
                  <a:solidFill>
                    <a:prstClr val="black"/>
                  </a:solidFill>
                </a:rPr>
                <a:t>0xBB08</a:t>
              </a:r>
              <a:endParaRPr lang="en-US" sz="2600" dirty="0">
                <a:solidFill>
                  <a:prstClr val="black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 bwMode="auto">
            <a:xfrm>
              <a:off x="6858000" y="4230756"/>
              <a:ext cx="1485900" cy="762000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b" anchorCtr="0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600" dirty="0" err="1" smtClean="0">
                  <a:solidFill>
                    <a:prstClr val="black"/>
                  </a:solidFill>
                </a:rPr>
                <a:t>ptr</a:t>
              </a:r>
              <a:endParaRPr lang="en-US" sz="2600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6" name="Oval 15"/>
          <p:cNvSpPr/>
          <p:nvPr/>
        </p:nvSpPr>
        <p:spPr>
          <a:xfrm>
            <a:off x="2222177" y="5488535"/>
            <a:ext cx="120238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076327" y="4830803"/>
            <a:ext cx="1117600" cy="1131332"/>
            <a:chOff x="2944813" y="4249708"/>
            <a:chExt cx="1117600" cy="1131332"/>
          </a:xfrm>
        </p:grpSpPr>
        <p:sp>
          <p:nvSpPr>
            <p:cNvPr id="18" name="TextBox 17"/>
            <p:cNvSpPr txBox="1"/>
            <p:nvPr/>
          </p:nvSpPr>
          <p:spPr>
            <a:xfrm>
              <a:off x="2944813" y="5011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smtClean="0"/>
                <a:t>value</a:t>
              </a:r>
              <a:endParaRPr lang="en-US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944813" y="4249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smtClean="0"/>
                <a:t>address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950074" y="4830804"/>
            <a:ext cx="1117600" cy="1131332"/>
            <a:chOff x="2944813" y="4249708"/>
            <a:chExt cx="1117600" cy="1131332"/>
          </a:xfrm>
        </p:grpSpPr>
        <p:sp>
          <p:nvSpPr>
            <p:cNvPr id="21" name="TextBox 20"/>
            <p:cNvSpPr txBox="1"/>
            <p:nvPr/>
          </p:nvSpPr>
          <p:spPr>
            <a:xfrm>
              <a:off x="2944813" y="5011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value</a:t>
              </a:r>
              <a:endParaRPr 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944813" y="4249708"/>
              <a:ext cx="111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address</a:t>
              </a:r>
            </a:p>
          </p:txBody>
        </p:sp>
      </p:grpSp>
      <p:cxnSp>
        <p:nvCxnSpPr>
          <p:cNvPr id="23" name="Straight Arrow Connector 22"/>
          <p:cNvCxnSpPr>
            <a:stCxn id="14" idx="3"/>
            <a:endCxn id="9" idx="1"/>
          </p:cNvCxnSpPr>
          <p:nvPr/>
        </p:nvCxnSpPr>
        <p:spPr>
          <a:xfrm flipV="1">
            <a:off x="3452812" y="5073679"/>
            <a:ext cx="2238376" cy="6455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6050549" y="5488536"/>
            <a:ext cx="54016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  <p:bldP spid="2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11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create a new function that </a:t>
            </a:r>
            <a:br>
              <a:rPr lang="en-US" dirty="0" smtClean="0"/>
            </a:br>
            <a:r>
              <a:rPr lang="en-US" dirty="0" smtClean="0"/>
              <a:t>adds 2 to two integers</a:t>
            </a:r>
          </a:p>
          <a:p>
            <a:pPr lvl="1"/>
            <a:r>
              <a:rPr lang="en-US" dirty="0" smtClean="0"/>
              <a:t>So 22 and 98 will become 24 and 100</a:t>
            </a:r>
          </a:p>
          <a:p>
            <a:pPr lvl="3"/>
            <a:endParaRPr lang="en-US" dirty="0"/>
          </a:p>
          <a:p>
            <a:r>
              <a:rPr lang="en-US" dirty="0" smtClean="0"/>
              <a:t>Can we do this with a “regular” function?</a:t>
            </a:r>
          </a:p>
          <a:p>
            <a:pPr lvl="1"/>
            <a:r>
              <a:rPr lang="en-US" dirty="0" smtClean="0"/>
              <a:t>(That is, without using pointers?)</a:t>
            </a:r>
          </a:p>
          <a:p>
            <a:pPr lvl="1"/>
            <a:r>
              <a:rPr lang="en-US" dirty="0" smtClean="0"/>
              <a:t>No!  Functions can only </a:t>
            </a:r>
            <a:r>
              <a:rPr lang="en-US" i="1" dirty="0" smtClean="0"/>
              <a:t>return</a:t>
            </a:r>
            <a:r>
              <a:rPr lang="en-US" dirty="0" smtClean="0"/>
              <a:t> one value!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must use pointers to change more than one value in a single 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03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want our function to look something like this pseudocode: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take in two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ints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return nothing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&lt;two integers&gt;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 {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add two to the first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// add two to the second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// keep the values -- but how?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41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 Taker Still Needed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A peer note taker is still needed for this class. A peer note taker is a volunteer student who provides a copy of his or her notes for each class session to another member of the class who has been deemed eligible for this service based on a disability. Peer note takers will be paid a $200 stipend for their service. Peer note taking is not a part time job but rather a volunteer service for which enrolled students can earn a stipend for sharing the notes they are already taking for themselves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If </a:t>
            </a:r>
            <a:r>
              <a:rPr lang="en-US" sz="2400" dirty="0"/>
              <a:t>you are interested in serving in this important role, please fill out a note taker application on the Student Support Services website or in person in the SSS office in Math/Psychology 213.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173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Passing Pointers to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tell the compiler we are passing an address to a function, we will use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varPtr</a:t>
            </a:r>
            <a:endParaRPr lang="en-US" dirty="0"/>
          </a:p>
          <a:p>
            <a:pPr marL="457200" lvl="1" indent="0">
              <a:buNone/>
            </a:pPr>
            <a:endParaRPr lang="en-US" sz="14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ptr1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ptr2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Just like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tells the compiler </a:t>
            </a:r>
            <a:br>
              <a:rPr lang="en-US" dirty="0" smtClean="0"/>
            </a:br>
            <a:r>
              <a:rPr lang="en-US" dirty="0" smtClean="0"/>
              <a:t>that we are passing in an integer value</a:t>
            </a:r>
          </a:p>
          <a:p>
            <a:pPr marL="457200" lvl="1" indent="0">
              <a:buNone/>
            </a:pPr>
            <a:endParaRPr lang="en-US" sz="14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422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32800" cy="4742531"/>
          </a:xfrm>
        </p:spPr>
        <p:txBody>
          <a:bodyPr/>
          <a:lstStyle/>
          <a:p>
            <a:r>
              <a:rPr lang="en-US" dirty="0" smtClean="0"/>
              <a:t>Given </a:t>
            </a:r>
            <a:r>
              <a:rPr lang="en-US" dirty="0"/>
              <a:t>that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looks like this: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return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dirty="0"/>
          </a:p>
          <a:p>
            <a:pPr lvl="3"/>
            <a:endParaRPr lang="en-US" sz="1400" dirty="0" smtClean="0"/>
          </a:p>
          <a:p>
            <a:r>
              <a:rPr lang="en-US" dirty="0" smtClean="0"/>
              <a:t>How </a:t>
            </a:r>
            <a:r>
              <a:rPr lang="en-US" dirty="0"/>
              <a:t>do we write the </a:t>
            </a:r>
            <a:r>
              <a:rPr lang="en-US" dirty="0" err="1"/>
              <a:t>AddTwo</a:t>
            </a:r>
            <a:r>
              <a:rPr lang="en-US" dirty="0"/>
              <a:t> function?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ptr1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ptr2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56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32800" cy="4742531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ptr1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ptr2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add two to the value of the 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integer ptr1 points to */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*ptr1 = *ptr1 + 2;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 two to the value of the 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integer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ptr2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points to */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*ptr2 = *ptr2 + 2;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/* return nothing */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208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that the function is defined, let’s call it</a:t>
            </a:r>
          </a:p>
          <a:p>
            <a:endParaRPr lang="en-US" dirty="0"/>
          </a:p>
          <a:p>
            <a:r>
              <a:rPr lang="en-US" dirty="0" smtClean="0"/>
              <a:t>It takes in the address of two integers</a:t>
            </a:r>
          </a:p>
          <a:p>
            <a:pPr lvl="1"/>
            <a:r>
              <a:rPr lang="en-US" dirty="0" smtClean="0"/>
              <a:t>Pass it two </a:t>
            </a:r>
            <a:r>
              <a:rPr lang="en-US" dirty="0" err="1" smtClean="0"/>
              <a:t>int</a:t>
            </a:r>
            <a:r>
              <a:rPr lang="en-US" dirty="0" smtClean="0"/>
              <a:t> pointers: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(numPtr1, numPtr2);</a:t>
            </a:r>
            <a:endParaRPr lang="en-US" dirty="0"/>
          </a:p>
          <a:p>
            <a:pPr lvl="1"/>
            <a:r>
              <a:rPr lang="en-US" dirty="0" smtClean="0"/>
              <a:t>Pass it the addresses of two </a:t>
            </a:r>
            <a:r>
              <a:rPr lang="en-US" dirty="0" err="1" smtClean="0"/>
              <a:t>ints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(&amp;num1,   &amp;num2);</a:t>
            </a:r>
            <a:endParaRPr lang="en-US" dirty="0"/>
          </a:p>
          <a:p>
            <a:pPr lvl="1"/>
            <a:r>
              <a:rPr lang="en-US" dirty="0" smtClean="0"/>
              <a:t>Pass it a combination: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(numPtr1,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&amp;num2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731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Literals and Pointers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about the following – does it work?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AddTwo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(&amp;15, &amp;3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No!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  <a:r>
              <a:rPr lang="en-US" dirty="0" smtClean="0"/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dirty="0" smtClean="0"/>
              <a:t> are literals, not variables</a:t>
            </a:r>
          </a:p>
          <a:p>
            <a:pPr lvl="1"/>
            <a:r>
              <a:rPr lang="en-US" dirty="0" smtClean="0"/>
              <a:t>They are not stored in memory</a:t>
            </a:r>
          </a:p>
          <a:p>
            <a:pPr lvl="1"/>
            <a:r>
              <a:rPr lang="en-US" dirty="0" smtClean="0"/>
              <a:t>They have no address</a:t>
            </a:r>
          </a:p>
          <a:p>
            <a:pPr lvl="1"/>
            <a:r>
              <a:rPr lang="en-US" dirty="0" smtClean="0"/>
              <a:t>(They’re homeless!)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61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course policy agreement is due today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Project 1 has been released</a:t>
            </a:r>
          </a:p>
          <a:p>
            <a:pPr lvl="1"/>
            <a:r>
              <a:rPr lang="en-US" dirty="0" smtClean="0"/>
              <a:t>Found on Professor’s Marron website</a:t>
            </a:r>
          </a:p>
          <a:p>
            <a:pPr lvl="1"/>
            <a:r>
              <a:rPr lang="en-US" dirty="0" smtClean="0"/>
              <a:t>Due by 9:00 PM on February 23rd</a:t>
            </a:r>
          </a:p>
          <a:p>
            <a:r>
              <a:rPr lang="en-US" dirty="0" smtClean="0"/>
              <a:t>Get started on it now!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Next time: </a:t>
            </a:r>
            <a:r>
              <a:rPr lang="en-US" dirty="0" smtClean="0"/>
              <a:t>References</a:t>
            </a:r>
          </a:p>
          <a:p>
            <a:pPr lvl="1"/>
            <a:r>
              <a:rPr lang="en-US" dirty="0" smtClean="0"/>
              <a:t>And a review of pointers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review functions and how they work</a:t>
            </a:r>
          </a:p>
          <a:p>
            <a:pPr lvl="1"/>
            <a:endParaRPr lang="en-US" dirty="0"/>
          </a:p>
          <a:p>
            <a:r>
              <a:rPr lang="en-US" dirty="0" smtClean="0"/>
              <a:t>To </a:t>
            </a:r>
            <a:r>
              <a:rPr lang="en-US" i="1" dirty="0" smtClean="0"/>
              <a:t>begin</a:t>
            </a:r>
            <a:r>
              <a:rPr lang="en-US" dirty="0" smtClean="0"/>
              <a:t> to understand pointers</a:t>
            </a:r>
          </a:p>
          <a:p>
            <a:pPr lvl="1"/>
            <a:r>
              <a:rPr lang="en-US" dirty="0" smtClean="0"/>
              <a:t>Pointers are a complicated and complex concept</a:t>
            </a:r>
          </a:p>
          <a:p>
            <a:pPr lvl="1"/>
            <a:r>
              <a:rPr lang="en-US" dirty="0" smtClean="0"/>
              <a:t>You may not immediately “get it” – that’s fine!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learn how pointers can be used in functions</a:t>
            </a:r>
          </a:p>
          <a:p>
            <a:pPr lvl="1"/>
            <a:r>
              <a:rPr lang="en-US" dirty="0" smtClean="0"/>
              <a:t>Passing in entire arrays</a:t>
            </a:r>
          </a:p>
          <a:p>
            <a:pPr lvl="1"/>
            <a:r>
              <a:rPr lang="en-US" dirty="0" smtClean="0"/>
              <a:t>“Returning” more than one value</a:t>
            </a:r>
          </a:p>
          <a:p>
            <a:pPr lvl="3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10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Functions and Arguments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2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 simple function that adds one to an integer and returns the new value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Definition: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return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lvl="1"/>
            <a:r>
              <a:rPr lang="en-US" dirty="0" smtClean="0"/>
              <a:t>Call: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enrolled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99;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enrolled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(enrolled);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039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Arguments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21700" cy="4742531"/>
          </a:xfrm>
        </p:spPr>
        <p:txBody>
          <a:bodyPr/>
          <a:lstStyle/>
          <a:p>
            <a:r>
              <a:rPr lang="en-US" dirty="0" smtClean="0"/>
              <a:t>What is happening “behind the scenes”?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When 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 is called, the </a:t>
            </a:r>
            <a:r>
              <a:rPr lang="en-US" u="sng" dirty="0" smtClean="0"/>
              <a:t>value</a:t>
            </a:r>
            <a:r>
              <a:rPr lang="en-US" dirty="0" smtClean="0"/>
              <a:t> of the variable is passed in as an argument</a:t>
            </a:r>
          </a:p>
          <a:p>
            <a:pPr lvl="1"/>
            <a:r>
              <a:rPr lang="en-US" dirty="0" smtClean="0"/>
              <a:t>The value is saved in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dirty="0" err="1" smtClean="0"/>
              <a:t>’s</a:t>
            </a:r>
            <a:r>
              <a:rPr lang="en-US" dirty="0" smtClean="0"/>
              <a:t> local variable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Changes made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 smtClean="0"/>
              <a:t> do not affect anything outside of the function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 smtClean="0"/>
              <a:t>This is called the </a:t>
            </a:r>
            <a:r>
              <a:rPr lang="en-US" i="1" dirty="0" smtClean="0"/>
              <a:t>scope</a:t>
            </a:r>
            <a:r>
              <a:rPr lang="en-US" dirty="0" smtClean="0"/>
              <a:t> of the variable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84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Scope is the “visibility” of variables</a:t>
            </a:r>
          </a:p>
          <a:p>
            <a:pPr lvl="1"/>
            <a:r>
              <a:rPr lang="en-US" dirty="0" smtClean="0"/>
              <a:t>Which parts of your program can “see” a variable</a:t>
            </a:r>
          </a:p>
          <a:p>
            <a:pPr lvl="3"/>
            <a:endParaRPr lang="en-US" dirty="0"/>
          </a:p>
          <a:p>
            <a:r>
              <a:rPr lang="en-US" dirty="0" smtClean="0"/>
              <a:t>Every function has its own scope:</a:t>
            </a:r>
          </a:p>
          <a:p>
            <a:pPr lvl="1"/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function has a set of variables</a:t>
            </a:r>
          </a:p>
          <a:p>
            <a:pPr lvl="1"/>
            <a:r>
              <a:rPr lang="en-US" dirty="0" smtClean="0"/>
              <a:t>So does 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AddOne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They </a:t>
            </a:r>
            <a:r>
              <a:rPr lang="en-US" u="sng" dirty="0" smtClean="0"/>
              <a:t>can’t</a:t>
            </a:r>
            <a:r>
              <a:rPr lang="en-US" dirty="0" smtClean="0"/>
              <a:t> “see” each other’s variables</a:t>
            </a:r>
          </a:p>
          <a:p>
            <a:pPr lvl="1"/>
            <a:r>
              <a:rPr lang="en-US" dirty="0" smtClean="0"/>
              <a:t>Which is why we must pass arguments </a:t>
            </a:r>
            <a:br>
              <a:rPr lang="en-US" dirty="0" smtClean="0"/>
            </a:br>
            <a:r>
              <a:rPr lang="en-US" dirty="0" smtClean="0"/>
              <a:t>and return values between functions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502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7793</TotalTime>
  <Words>1819</Words>
  <Application>Microsoft Office PowerPoint</Application>
  <PresentationFormat>On-screen Show (4:3)</PresentationFormat>
  <Paragraphs>476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CMSC202  Computer Science II for Majors  Lecture 04 –  Pointers</vt:lpstr>
      <vt:lpstr>Last Class We Covered</vt:lpstr>
      <vt:lpstr>Any Questions from Last Time?</vt:lpstr>
      <vt:lpstr>Note Taker Still Needed</vt:lpstr>
      <vt:lpstr>Today’s Objectives</vt:lpstr>
      <vt:lpstr>Functions and Arguments</vt:lpstr>
      <vt:lpstr>Review of Functions</vt:lpstr>
      <vt:lpstr>Function Arguments</vt:lpstr>
      <vt:lpstr>Scope</vt:lpstr>
      <vt:lpstr>Addresses</vt:lpstr>
      <vt:lpstr>Array Addresses</vt:lpstr>
      <vt:lpstr>Function Scope</vt:lpstr>
      <vt:lpstr>Function Calls</vt:lpstr>
      <vt:lpstr>Function Calls</vt:lpstr>
      <vt:lpstr>Function Calls</vt:lpstr>
      <vt:lpstr>Function Calls</vt:lpstr>
      <vt:lpstr>Function Calls</vt:lpstr>
      <vt:lpstr>Pointer Introduction</vt:lpstr>
      <vt:lpstr>Pointers</vt:lpstr>
      <vt:lpstr>Pointers</vt:lpstr>
      <vt:lpstr>Creating Pointers</vt:lpstr>
      <vt:lpstr>Pointer Declarations</vt:lpstr>
      <vt:lpstr>Pointer Declarations</vt:lpstr>
      <vt:lpstr>Pointers and “Regular” Variables</vt:lpstr>
      <vt:lpstr>Assigning Value to a Pointer</vt:lpstr>
      <vt:lpstr>Assigning to a Pointer</vt:lpstr>
      <vt:lpstr>Assigning to a Pointer</vt:lpstr>
      <vt:lpstr>Making Pointers “Point”</vt:lpstr>
      <vt:lpstr>The Asterisk and the Ampersand</vt:lpstr>
      <vt:lpstr>Review: The Ampersand</vt:lpstr>
      <vt:lpstr>The Asterisk (or “Star”)</vt:lpstr>
      <vt:lpstr>The Asterisk (or “Star”)</vt:lpstr>
      <vt:lpstr>Dereferencing</vt:lpstr>
      <vt:lpstr>Dereferencing Examples</vt:lpstr>
      <vt:lpstr>Dereferencing Examples</vt:lpstr>
      <vt:lpstr>Dereferencing Examples</vt:lpstr>
      <vt:lpstr>AddTwo()</vt:lpstr>
      <vt:lpstr>The AddTwo() Function</vt:lpstr>
      <vt:lpstr>The AddTwo() Function</vt:lpstr>
      <vt:lpstr>Passing Pointers to a Function</vt:lpstr>
      <vt:lpstr>Writing AddTwo()</vt:lpstr>
      <vt:lpstr>AddTwo()</vt:lpstr>
      <vt:lpstr>Calling AddTwo()</vt:lpstr>
      <vt:lpstr>Literals and Pointers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175</cp:revision>
  <dcterms:created xsi:type="dcterms:W3CDTF">2014-05-05T14:25:42Z</dcterms:created>
  <dcterms:modified xsi:type="dcterms:W3CDTF">2016-02-10T15:04:37Z</dcterms:modified>
</cp:coreProperties>
</file>